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62" r:id="rId6"/>
    <p:sldId id="263" r:id="rId7"/>
    <p:sldId id="264" r:id="rId8"/>
    <p:sldId id="265"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6F248-0A8E-4315-B1FB-E62B61876E66}" v="3" dt="2023-03-07T18:54:59.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2822A3-C773-4BCA-A672-D39F05B1AB4C}"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296324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822A3-C773-4BCA-A672-D39F05B1AB4C}"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206099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822A3-C773-4BCA-A672-D39F05B1AB4C}"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201266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822A3-C773-4BCA-A672-D39F05B1AB4C}"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147343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2822A3-C773-4BCA-A672-D39F05B1AB4C}"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116805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2822A3-C773-4BCA-A672-D39F05B1AB4C}"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209927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2822A3-C773-4BCA-A672-D39F05B1AB4C}"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234790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2822A3-C773-4BCA-A672-D39F05B1AB4C}"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206740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822A3-C773-4BCA-A672-D39F05B1AB4C}"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808690-87C2-4660-86F2-8381765EAA66}" type="slidenum">
              <a:rPr lang="en-US" smtClean="0"/>
              <a:t>‹#›</a:t>
            </a:fld>
            <a:endParaRPr lang="en-US"/>
          </a:p>
        </p:txBody>
      </p:sp>
      <p:cxnSp>
        <p:nvCxnSpPr>
          <p:cNvPr id="10" name="Straight Connector 9"/>
          <p:cNvCxnSpPr/>
          <p:nvPr userDrawn="1"/>
        </p:nvCxnSpPr>
        <p:spPr>
          <a:xfrm>
            <a:off x="297332" y="972589"/>
            <a:ext cx="8522472" cy="0"/>
          </a:xfrm>
          <a:prstGeom prst="line">
            <a:avLst/>
          </a:prstGeom>
          <a:ln w="38100" cmpd="thinThick"/>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297332" y="317401"/>
            <a:ext cx="1595835" cy="879632"/>
          </a:xfrm>
          <a:prstGeom prst="rect">
            <a:avLst/>
          </a:prstGeom>
        </p:spPr>
      </p:pic>
      <p:cxnSp>
        <p:nvCxnSpPr>
          <p:cNvPr id="12" name="Straight Connector 11"/>
          <p:cNvCxnSpPr/>
          <p:nvPr userDrawn="1"/>
        </p:nvCxnSpPr>
        <p:spPr>
          <a:xfrm>
            <a:off x="297332" y="6386946"/>
            <a:ext cx="8522472" cy="0"/>
          </a:xfrm>
          <a:prstGeom prst="line">
            <a:avLst/>
          </a:prstGeom>
          <a:ln w="38100" cmpd="thinThick"/>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214689" y="378814"/>
            <a:ext cx="6180795" cy="400110"/>
          </a:xfrm>
          <a:prstGeom prst="rect">
            <a:avLst/>
          </a:prstGeom>
          <a:noFill/>
        </p:spPr>
        <p:txBody>
          <a:bodyPr wrap="none" rtlCol="0">
            <a:spAutoFit/>
          </a:bodyPr>
          <a:lstStyle/>
          <a:p>
            <a:r>
              <a:rPr lang="en-US" sz="2000" dirty="0">
                <a:latin typeface="Arial Rounded MT Bold" panose="020F0704030504030204" pitchFamily="34" charset="0"/>
              </a:rPr>
              <a:t>Geauga County Department of Water Resources</a:t>
            </a:r>
          </a:p>
        </p:txBody>
      </p:sp>
    </p:spTree>
    <p:extLst>
      <p:ext uri="{BB962C8B-B14F-4D97-AF65-F5344CB8AC3E}">
        <p14:creationId xmlns:p14="http://schemas.microsoft.com/office/powerpoint/2010/main" val="6778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2822A3-C773-4BCA-A672-D39F05B1AB4C}"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175364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2822A3-C773-4BCA-A672-D39F05B1AB4C}"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08690-87C2-4660-86F2-8381765EAA66}" type="slidenum">
              <a:rPr lang="en-US" smtClean="0"/>
              <a:t>‹#›</a:t>
            </a:fld>
            <a:endParaRPr lang="en-US"/>
          </a:p>
        </p:txBody>
      </p:sp>
    </p:spTree>
    <p:extLst>
      <p:ext uri="{BB962C8B-B14F-4D97-AF65-F5344CB8AC3E}">
        <p14:creationId xmlns:p14="http://schemas.microsoft.com/office/powerpoint/2010/main" val="153741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822A3-C773-4BCA-A672-D39F05B1AB4C}" type="datetimeFigureOut">
              <a:rPr lang="en-US" smtClean="0"/>
              <a:t>3/7/2023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08690-87C2-4660-86F2-8381765EAA66}" type="slidenum">
              <a:rPr lang="en-US" smtClean="0"/>
              <a:t>‹#›</a:t>
            </a:fld>
            <a:endParaRPr lang="en-US"/>
          </a:p>
        </p:txBody>
      </p:sp>
    </p:spTree>
    <p:extLst>
      <p:ext uri="{BB962C8B-B14F-4D97-AF65-F5344CB8AC3E}">
        <p14:creationId xmlns:p14="http://schemas.microsoft.com/office/powerpoint/2010/main" val="3041368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MOV"/><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7.jpeg"/><Relationship Id="rId4" Type="http://schemas.openxmlformats.org/officeDocument/2006/relationships/video" Target="../media/media2.MOV"/><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97332" y="6386946"/>
            <a:ext cx="8522472" cy="0"/>
          </a:xfrm>
          <a:prstGeom prst="line">
            <a:avLst/>
          </a:prstGeom>
          <a:ln w="38100" cmpd="thinThick"/>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00586" y="2227503"/>
            <a:ext cx="8619218" cy="2585323"/>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Collecting your sample and</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returning it to the laboratory</a:t>
            </a: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is a simple process!</a:t>
            </a:r>
          </a:p>
        </p:txBody>
      </p:sp>
    </p:spTree>
    <p:extLst>
      <p:ext uri="{BB962C8B-B14F-4D97-AF65-F5344CB8AC3E}">
        <p14:creationId xmlns:p14="http://schemas.microsoft.com/office/powerpoint/2010/main" val="1500113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97332" y="972589"/>
            <a:ext cx="8522472" cy="0"/>
          </a:xfrm>
          <a:prstGeom prst="line">
            <a:avLst/>
          </a:prstGeom>
          <a:ln w="38100" cmpd="thinThick"/>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297332" y="317401"/>
            <a:ext cx="1595835" cy="879632"/>
          </a:xfrm>
          <a:prstGeom prst="rect">
            <a:avLst/>
          </a:prstGeom>
        </p:spPr>
      </p:pic>
      <p:cxnSp>
        <p:nvCxnSpPr>
          <p:cNvPr id="5" name="Straight Connector 4"/>
          <p:cNvCxnSpPr/>
          <p:nvPr/>
        </p:nvCxnSpPr>
        <p:spPr>
          <a:xfrm>
            <a:off x="297332" y="6386946"/>
            <a:ext cx="8522472" cy="0"/>
          </a:xfrm>
          <a:prstGeom prst="line">
            <a:avLst/>
          </a:prstGeom>
          <a:ln w="38100" cmpd="thinThick"/>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14689" y="378814"/>
            <a:ext cx="6180795" cy="400110"/>
          </a:xfrm>
          <a:prstGeom prst="rect">
            <a:avLst/>
          </a:prstGeom>
          <a:noFill/>
        </p:spPr>
        <p:txBody>
          <a:bodyPr wrap="none" rtlCol="0">
            <a:spAutoFit/>
          </a:bodyPr>
          <a:lstStyle/>
          <a:p>
            <a:r>
              <a:rPr lang="en-US" sz="2000" dirty="0">
                <a:latin typeface="Arial Rounded MT Bold" panose="020F0704030504030204" pitchFamily="34" charset="0"/>
              </a:rPr>
              <a:t>Geauga County Department of Water Resources</a:t>
            </a:r>
          </a:p>
        </p:txBody>
      </p:sp>
      <p:sp>
        <p:nvSpPr>
          <p:cNvPr id="6" name="TextBox 5"/>
          <p:cNvSpPr txBox="1"/>
          <p:nvPr/>
        </p:nvSpPr>
        <p:spPr>
          <a:xfrm>
            <a:off x="622491" y="1291747"/>
            <a:ext cx="7872153" cy="4801314"/>
          </a:xfrm>
          <a:prstGeom prst="rect">
            <a:avLst/>
          </a:prstGeom>
          <a:noFill/>
        </p:spPr>
        <p:txBody>
          <a:bodyPr wrap="square" rtlCol="0">
            <a:spAutoFit/>
          </a:bodyPr>
          <a:lstStyle/>
          <a:p>
            <a:r>
              <a:rPr lang="en-US" dirty="0"/>
              <a:t>REMEMBER!</a:t>
            </a:r>
          </a:p>
          <a:p>
            <a:r>
              <a:rPr lang="en-US" dirty="0"/>
              <a:t>	</a:t>
            </a:r>
          </a:p>
          <a:p>
            <a:r>
              <a:rPr lang="en-US" dirty="0"/>
              <a:t>	Your sample bottle is STERILE, which means you MUST take care to avoid    	contaminating the sample bottle!</a:t>
            </a:r>
          </a:p>
          <a:p>
            <a:endParaRPr lang="en-US" dirty="0"/>
          </a:p>
          <a:p>
            <a:r>
              <a:rPr lang="en-US" dirty="0"/>
              <a:t>	Do NOT touch the inside of the bottle cap or the inside of the bottle, and do 	not place the cap face down on any surface.</a:t>
            </a:r>
          </a:p>
          <a:p>
            <a:endParaRPr lang="en-US" dirty="0"/>
          </a:p>
          <a:p>
            <a:r>
              <a:rPr lang="en-US" dirty="0"/>
              <a:t>	Do NOT rinse the bottle out prior to collection, as there is a chemical additive 	inside the bottle that neutralizes chlorine that may be present in the water.</a:t>
            </a:r>
          </a:p>
          <a:p>
            <a:endParaRPr lang="en-US" dirty="0"/>
          </a:p>
          <a:p>
            <a:r>
              <a:rPr lang="en-US" dirty="0"/>
              <a:t>	Do NOT touch the bottle to the sink tap when filling, as that could potentially 	contaminate the sample.</a:t>
            </a:r>
          </a:p>
          <a:p>
            <a:endParaRPr lang="en-US" dirty="0"/>
          </a:p>
          <a:p>
            <a:r>
              <a:rPr lang="en-US" dirty="0"/>
              <a:t>	Do NOT use leaky faucets, outdoor faucets, hot water heaters or pressure 	tanks; remove the aerator, and put softener/filter system on bypass, as these 	are potential sources of contamination.</a:t>
            </a:r>
          </a:p>
        </p:txBody>
      </p:sp>
    </p:spTree>
    <p:extLst>
      <p:ext uri="{BB962C8B-B14F-4D97-AF65-F5344CB8AC3E}">
        <p14:creationId xmlns:p14="http://schemas.microsoft.com/office/powerpoint/2010/main" val="2455257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9410" y="1047403"/>
            <a:ext cx="4754880" cy="5324535"/>
          </a:xfrm>
          <a:prstGeom prst="rect">
            <a:avLst/>
          </a:prstGeom>
          <a:noFill/>
        </p:spPr>
        <p:txBody>
          <a:bodyPr wrap="square" rtlCol="0">
            <a:spAutoFit/>
          </a:bodyPr>
          <a:lstStyle/>
          <a:p>
            <a:r>
              <a:rPr lang="en-US" sz="1700" dirty="0"/>
              <a:t>Taking your sample:</a:t>
            </a:r>
          </a:p>
          <a:p>
            <a:pPr marL="342900" indent="-342900">
              <a:buAutoNum type="arabicPeriod"/>
            </a:pPr>
            <a:r>
              <a:rPr lang="en-US" sz="1700" dirty="0"/>
              <a:t>Choose your faucet—keep in mind the types of faucets/taps to avoid.</a:t>
            </a:r>
          </a:p>
          <a:p>
            <a:pPr marL="342900" indent="-342900">
              <a:buAutoNum type="arabicPeriod"/>
            </a:pPr>
            <a:r>
              <a:rPr lang="en-US" sz="1700" dirty="0"/>
              <a:t>Remove the aerator from the faucet and place your softener/system on bypass.</a:t>
            </a:r>
          </a:p>
          <a:p>
            <a:pPr marL="342900" indent="-342900">
              <a:buAutoNum type="arabicPeriod"/>
            </a:pPr>
            <a:r>
              <a:rPr lang="en-US" sz="1700" dirty="0"/>
              <a:t>Sanitize the tap nozzle with sanitizing solution (1 TBS bleach per half gallon water) by either using a spray bottle to saturate the opening or a plastic bag to squeeze the solution into the faucet. </a:t>
            </a:r>
          </a:p>
          <a:p>
            <a:pPr marL="342900" indent="-342900">
              <a:buAutoNum type="arabicPeriod"/>
            </a:pPr>
            <a:r>
              <a:rPr lang="en-US" sz="1700" dirty="0"/>
              <a:t>Open tap fully and flush for 3-5 minutes, and then reduce flow enough to allow sample bottles to be filled without splashing.</a:t>
            </a:r>
          </a:p>
          <a:p>
            <a:pPr marL="342900" indent="-342900">
              <a:buAutoNum type="arabicPeriod"/>
            </a:pPr>
            <a:r>
              <a:rPr lang="en-US" sz="1700" dirty="0"/>
              <a:t>Fill sample bottle to just below the neck and avoid contaminating the bottle.</a:t>
            </a:r>
          </a:p>
          <a:p>
            <a:pPr marL="342900" indent="-342900">
              <a:buAutoNum type="arabicPeriod"/>
            </a:pPr>
            <a:r>
              <a:rPr lang="en-US" sz="1700" dirty="0"/>
              <a:t>Do not allow the sample bottle to overflow and recap sample bottle tightly.</a:t>
            </a:r>
          </a:p>
          <a:p>
            <a:pPr marL="342900" indent="-342900">
              <a:buAutoNum type="arabicPeriod"/>
            </a:pPr>
            <a:r>
              <a:rPr lang="en-US" sz="1700" dirty="0"/>
              <a:t>Refrigerate sample until being transported to lab.</a:t>
            </a:r>
          </a:p>
          <a:p>
            <a:pPr marL="342900" indent="-342900">
              <a:buAutoNum type="arabicPeriod"/>
            </a:pPr>
            <a:r>
              <a:rPr lang="en-US" sz="1700" dirty="0"/>
              <a:t>Fill out paperwork as completely as you can!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0185" y="1982700"/>
            <a:ext cx="4605251" cy="3453938"/>
          </a:xfrm>
          <a:prstGeom prst="rect">
            <a:avLst/>
          </a:prstGeom>
        </p:spPr>
      </p:pic>
    </p:spTree>
    <p:extLst>
      <p:ext uri="{BB962C8B-B14F-4D97-AF65-F5344CB8AC3E}">
        <p14:creationId xmlns:p14="http://schemas.microsoft.com/office/powerpoint/2010/main" val="504102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2582" y="1122218"/>
            <a:ext cx="2345642" cy="369332"/>
          </a:xfrm>
          <a:prstGeom prst="rect">
            <a:avLst/>
          </a:prstGeom>
          <a:noFill/>
        </p:spPr>
        <p:txBody>
          <a:bodyPr wrap="none" rtlCol="0">
            <a:spAutoFit/>
          </a:bodyPr>
          <a:lstStyle/>
          <a:p>
            <a:r>
              <a:rPr lang="en-US" dirty="0"/>
              <a:t>TAKING YOUR SAMPLE</a:t>
            </a:r>
          </a:p>
        </p:txBody>
      </p:sp>
      <p:pic>
        <p:nvPicPr>
          <p:cNvPr id="3" name="IMG-03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4347" y="1465624"/>
            <a:ext cx="1679719" cy="2865307"/>
          </a:xfrm>
          <a:prstGeom prst="rect">
            <a:avLst/>
          </a:prstGeom>
        </p:spPr>
      </p:pic>
      <p:sp>
        <p:nvSpPr>
          <p:cNvPr id="4" name="TextBox 3"/>
          <p:cNvSpPr txBox="1"/>
          <p:nvPr/>
        </p:nvSpPr>
        <p:spPr>
          <a:xfrm>
            <a:off x="714347" y="4339217"/>
            <a:ext cx="1609864" cy="369332"/>
          </a:xfrm>
          <a:prstGeom prst="rect">
            <a:avLst/>
          </a:prstGeom>
          <a:noFill/>
        </p:spPr>
        <p:txBody>
          <a:bodyPr wrap="none" rtlCol="0">
            <a:spAutoFit/>
          </a:bodyPr>
          <a:lstStyle/>
          <a:p>
            <a:r>
              <a:rPr lang="en-US" dirty="0"/>
              <a:t>Do NOT overfill</a:t>
            </a:r>
          </a:p>
        </p:txBody>
      </p:sp>
      <p:pic>
        <p:nvPicPr>
          <p:cNvPr id="5" name="IMG-033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662968" y="1491550"/>
            <a:ext cx="1728077" cy="2839381"/>
          </a:xfrm>
          <a:prstGeom prst="rect">
            <a:avLst/>
          </a:prstGeom>
        </p:spPr>
      </p:pic>
      <p:sp>
        <p:nvSpPr>
          <p:cNvPr id="6" name="TextBox 5"/>
          <p:cNvSpPr txBox="1"/>
          <p:nvPr/>
        </p:nvSpPr>
        <p:spPr>
          <a:xfrm>
            <a:off x="3727800" y="4330931"/>
            <a:ext cx="1874744" cy="646331"/>
          </a:xfrm>
          <a:prstGeom prst="rect">
            <a:avLst/>
          </a:prstGeom>
          <a:noFill/>
        </p:spPr>
        <p:txBody>
          <a:bodyPr wrap="none" rtlCol="0">
            <a:spAutoFit/>
          </a:bodyPr>
          <a:lstStyle/>
          <a:p>
            <a:r>
              <a:rPr lang="en-US" dirty="0"/>
              <a:t>Do NOT let bottle </a:t>
            </a:r>
          </a:p>
          <a:p>
            <a:r>
              <a:rPr lang="en-US" dirty="0"/>
              <a:t>touch tap</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9906" y="1491550"/>
            <a:ext cx="1454310" cy="2839381"/>
          </a:xfrm>
          <a:prstGeom prst="rect">
            <a:avLst/>
          </a:prstGeom>
        </p:spPr>
      </p:pic>
      <p:sp>
        <p:nvSpPr>
          <p:cNvPr id="8" name="TextBox 7"/>
          <p:cNvSpPr txBox="1"/>
          <p:nvPr/>
        </p:nvSpPr>
        <p:spPr>
          <a:xfrm>
            <a:off x="6779906" y="4339217"/>
            <a:ext cx="1773947" cy="646331"/>
          </a:xfrm>
          <a:prstGeom prst="rect">
            <a:avLst/>
          </a:prstGeom>
          <a:noFill/>
        </p:spPr>
        <p:txBody>
          <a:bodyPr wrap="none" rtlCol="0">
            <a:spAutoFit/>
          </a:bodyPr>
          <a:lstStyle/>
          <a:p>
            <a:r>
              <a:rPr lang="en-US" dirty="0"/>
              <a:t>Fill to just below </a:t>
            </a:r>
          </a:p>
          <a:p>
            <a:r>
              <a:rPr lang="en-US" dirty="0"/>
              <a:t>bottle neck</a:t>
            </a: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0991" y="5122112"/>
            <a:ext cx="1076809" cy="124290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1045" y="5122112"/>
            <a:ext cx="1010520" cy="1239030"/>
          </a:xfrm>
          <a:prstGeom prst="rect">
            <a:avLst/>
          </a:prstGeom>
        </p:spPr>
      </p:pic>
      <p:sp>
        <p:nvSpPr>
          <p:cNvPr id="11" name="TextBox 10"/>
          <p:cNvSpPr txBox="1"/>
          <p:nvPr/>
        </p:nvSpPr>
        <p:spPr>
          <a:xfrm>
            <a:off x="4079559" y="5160813"/>
            <a:ext cx="1060740" cy="1200329"/>
          </a:xfrm>
          <a:prstGeom prst="rect">
            <a:avLst/>
          </a:prstGeom>
          <a:noFill/>
        </p:spPr>
        <p:txBody>
          <a:bodyPr wrap="none" rtlCol="0">
            <a:spAutoFit/>
          </a:bodyPr>
          <a:lstStyle/>
          <a:p>
            <a:r>
              <a:rPr lang="en-US" dirty="0"/>
              <a:t>Do NOT</a:t>
            </a:r>
          </a:p>
          <a:p>
            <a:r>
              <a:rPr lang="en-US" dirty="0"/>
              <a:t>store cap</a:t>
            </a:r>
          </a:p>
          <a:p>
            <a:r>
              <a:rPr lang="en-US" dirty="0"/>
              <a:t>upside </a:t>
            </a:r>
          </a:p>
          <a:p>
            <a:r>
              <a:rPr lang="en-US" dirty="0"/>
              <a:t>down</a:t>
            </a:r>
          </a:p>
        </p:txBody>
      </p:sp>
    </p:spTree>
    <p:extLst>
      <p:ext uri="{BB962C8B-B14F-4D97-AF65-F5344CB8AC3E}">
        <p14:creationId xmlns:p14="http://schemas.microsoft.com/office/powerpoint/2010/main" val="2990965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7061" y="1355365"/>
            <a:ext cx="4322620" cy="3241965"/>
          </a:xfrm>
          <a:prstGeom prst="rect">
            <a:avLst/>
          </a:prstGeom>
        </p:spPr>
      </p:pic>
      <p:sp>
        <p:nvSpPr>
          <p:cNvPr id="4" name="TextBox 3"/>
          <p:cNvSpPr txBox="1"/>
          <p:nvPr/>
        </p:nvSpPr>
        <p:spPr>
          <a:xfrm>
            <a:off x="224443" y="1271846"/>
            <a:ext cx="4455622" cy="5078313"/>
          </a:xfrm>
          <a:prstGeom prst="rect">
            <a:avLst/>
          </a:prstGeom>
          <a:noFill/>
        </p:spPr>
        <p:txBody>
          <a:bodyPr wrap="square" rtlCol="0">
            <a:spAutoFit/>
          </a:bodyPr>
          <a:lstStyle/>
          <a:p>
            <a:r>
              <a:rPr lang="en-US" dirty="0"/>
              <a:t>Returning your sample to the lab:</a:t>
            </a:r>
          </a:p>
          <a:p>
            <a:pPr marL="342900" indent="-342900">
              <a:buAutoNum type="arabicPeriod"/>
            </a:pPr>
            <a:r>
              <a:rPr lang="en-US" dirty="0"/>
              <a:t>Samples are accepted at the laboratory Mondays, Tuesdays and Wednesdays. Samples may be brought in Thursdays as well, but the laboratory must be notified beforehand. No samples are accepted on Fridays, Saturdays or Sundays.</a:t>
            </a:r>
          </a:p>
          <a:p>
            <a:pPr marL="342900" indent="-342900">
              <a:buAutoNum type="arabicPeriod"/>
            </a:pPr>
            <a:r>
              <a:rPr lang="en-US" dirty="0"/>
              <a:t>Laboratory hours are 7 am – 4 pm every day and samples may be dropped of at any point during the day.</a:t>
            </a:r>
          </a:p>
          <a:p>
            <a:pPr marL="342900" indent="-342900">
              <a:buAutoNum type="arabicPeriod"/>
            </a:pPr>
            <a:r>
              <a:rPr lang="en-US" dirty="0"/>
              <a:t>Return samples as soon as possible after collection, but at least within 12 hours.</a:t>
            </a:r>
          </a:p>
          <a:p>
            <a:pPr marL="342900" indent="-342900">
              <a:buAutoNum type="arabicPeriod"/>
            </a:pPr>
            <a:r>
              <a:rPr lang="en-US" dirty="0"/>
              <a:t>Samples may be placed in the Total Coliform drop box located on the side of the laboratory. No need to sign in…just drop sample and go!</a:t>
            </a:r>
          </a:p>
          <a:p>
            <a:pPr marL="342900" indent="-342900">
              <a:buAutoNum type="arabicPeriod"/>
            </a:pPr>
            <a:r>
              <a:rPr lang="en-US" dirty="0"/>
              <a:t>Feel free to come into the lab with any questions.</a:t>
            </a:r>
          </a:p>
        </p:txBody>
      </p:sp>
      <p:sp>
        <p:nvSpPr>
          <p:cNvPr id="5" name="TextBox 4"/>
          <p:cNvSpPr txBox="1"/>
          <p:nvPr/>
        </p:nvSpPr>
        <p:spPr>
          <a:xfrm flipH="1">
            <a:off x="6616930" y="4808116"/>
            <a:ext cx="2252751" cy="1200329"/>
          </a:xfrm>
          <a:prstGeom prst="rect">
            <a:avLst/>
          </a:prstGeom>
          <a:noFill/>
        </p:spPr>
        <p:txBody>
          <a:bodyPr wrap="square" rtlCol="0">
            <a:spAutoFit/>
          </a:bodyPr>
          <a:lstStyle/>
          <a:p>
            <a:r>
              <a:rPr lang="en-US" dirty="0"/>
              <a:t>Lab Contact Info:</a:t>
            </a:r>
          </a:p>
          <a:p>
            <a:r>
              <a:rPr lang="en-US" dirty="0"/>
              <a:t>(440) 279-1975</a:t>
            </a:r>
          </a:p>
          <a:p>
            <a:r>
              <a:rPr lang="en-US" dirty="0"/>
              <a:t>13335 </a:t>
            </a:r>
            <a:r>
              <a:rPr lang="en-US" dirty="0" err="1"/>
              <a:t>Aquilla</a:t>
            </a:r>
            <a:r>
              <a:rPr lang="en-US" dirty="0"/>
              <a:t> Rd.</a:t>
            </a:r>
          </a:p>
          <a:p>
            <a:r>
              <a:rPr lang="en-US" dirty="0"/>
              <a:t>Chardon, OH 44024</a:t>
            </a:r>
          </a:p>
        </p:txBody>
      </p:sp>
    </p:spTree>
    <p:extLst>
      <p:ext uri="{BB962C8B-B14F-4D97-AF65-F5344CB8AC3E}">
        <p14:creationId xmlns:p14="http://schemas.microsoft.com/office/powerpoint/2010/main" val="36011911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6CA710E2062148BD7DCF48F4042FFE" ma:contentTypeVersion="13" ma:contentTypeDescription="Create a new document." ma:contentTypeScope="" ma:versionID="20d68307820e11c93772ad7f4577318d">
  <xsd:schema xmlns:xsd="http://www.w3.org/2001/XMLSchema" xmlns:xs="http://www.w3.org/2001/XMLSchema" xmlns:p="http://schemas.microsoft.com/office/2006/metadata/properties" xmlns:ns2="3642c8d1-0f9e-444d-ac10-86dee6b00cb1" xmlns:ns3="058a3a59-13ac-4b83-b51d-82e534a58e6b" targetNamespace="http://schemas.microsoft.com/office/2006/metadata/properties" ma:root="true" ma:fieldsID="872f202c13f44e9e6abcbff32d293b6b" ns2:_="" ns3:_="">
    <xsd:import namespace="3642c8d1-0f9e-444d-ac10-86dee6b00cb1"/>
    <xsd:import namespace="058a3a59-13ac-4b83-b51d-82e534a58e6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2c8d1-0f9e-444d-ac10-86dee6b00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1a7d8f7-114f-4ed2-bbd8-ddda4428aa5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8a3a59-13ac-4b83-b51d-82e534a58e6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da1ed12-efa3-4800-8585-a73c9ee7f434}" ma:internalName="TaxCatchAll" ma:showField="CatchAllData" ma:web="058a3a59-13ac-4b83-b51d-82e534a58e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8a3a59-13ac-4b83-b51d-82e534a58e6b" xsi:nil="true"/>
    <lcf76f155ced4ddcb4097134ff3c332f xmlns="3642c8d1-0f9e-444d-ac10-86dee6b00cb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B0A071-2EAC-4E8D-AD87-730CE0615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42c8d1-0f9e-444d-ac10-86dee6b00cb1"/>
    <ds:schemaRef ds:uri="058a3a59-13ac-4b83-b51d-82e534a58e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817FE6-6C1E-47AD-99D7-708DC1E6AA9B}">
  <ds:schemaRefs>
    <ds:schemaRef ds:uri="http://schemas.microsoft.com/office/2006/metadata/properties"/>
    <ds:schemaRef ds:uri="http://schemas.microsoft.com/office/infopath/2007/PartnerControls"/>
    <ds:schemaRef ds:uri="058a3a59-13ac-4b83-b51d-82e534a58e6b"/>
    <ds:schemaRef ds:uri="3642c8d1-0f9e-444d-ac10-86dee6b00cb1"/>
  </ds:schemaRefs>
</ds:datastoreItem>
</file>

<file path=customXml/itemProps3.xml><?xml version="1.0" encoding="utf-8"?>
<ds:datastoreItem xmlns:ds="http://schemas.openxmlformats.org/officeDocument/2006/customXml" ds:itemID="{7F2654C3-00A3-4BE8-ACBE-B867180897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87</TotalTime>
  <Words>477</Words>
  <Application>Microsoft Office PowerPoint</Application>
  <PresentationFormat>On-screen Show (4:3)</PresentationFormat>
  <Paragraphs>44</Paragraphs>
  <Slides>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Oluic</dc:creator>
  <cp:lastModifiedBy>Prunty, Gail</cp:lastModifiedBy>
  <cp:revision>10</cp:revision>
  <dcterms:created xsi:type="dcterms:W3CDTF">2019-08-05T14:53:33Z</dcterms:created>
  <dcterms:modified xsi:type="dcterms:W3CDTF">2023-03-07T18:55:00Z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0x0101002C6CA710E2062148BD7DCF48F4042FFE</vt:lpwstr>
  </property>
  <property fmtid="{D5CDD505-2E9C-101B-9397-08002B2CF9AE}" pid="3" name="MediaServiceImageTags">
    <vt:lpwstr/>
  </property>
</Properties>
</file>